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681" r:id="rId2"/>
    <p:sldId id="499" r:id="rId3"/>
    <p:sldId id="501" r:id="rId4"/>
    <p:sldId id="670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682" r:id="rId26"/>
    <p:sldId id="567" r:id="rId27"/>
    <p:sldId id="683" r:id="rId28"/>
    <p:sldId id="571" r:id="rId29"/>
    <p:sldId id="512" r:id="rId30"/>
    <p:sldId id="684" r:id="rId31"/>
    <p:sldId id="505" r:id="rId32"/>
    <p:sldId id="685" r:id="rId33"/>
    <p:sldId id="511" r:id="rId34"/>
    <p:sldId id="647" r:id="rId35"/>
    <p:sldId id="679" r:id="rId36"/>
    <p:sldId id="680" r:id="rId37"/>
    <p:sldId id="686" r:id="rId38"/>
    <p:sldId id="507" r:id="rId39"/>
    <p:sldId id="257" r:id="rId40"/>
    <p:sldId id="663" r:id="rId41"/>
    <p:sldId id="687" r:id="rId42"/>
    <p:sldId id="60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3" autoAdjust="0"/>
    <p:restoredTop sz="84205" autoAdjust="0"/>
  </p:normalViewPr>
  <p:slideViewPr>
    <p:cSldViewPr snapToGrid="0">
      <p:cViewPr varScale="1">
        <p:scale>
          <a:sx n="61" d="100"/>
          <a:sy n="61" d="100"/>
        </p:scale>
        <p:origin x="1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0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scope is a Greek morpheme meaning watch or see</a:t>
            </a:r>
          </a:p>
          <a:p>
            <a:endParaRPr lang="en-US" b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bioscope, chronoscope, hydroscope, microscope, phonoscope, telescope, chronoscopic, hydroscopic, microscopic, telescopic (plus endoscope, endoscopic, horoscope, kaleidoscope)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One student </a:t>
            </a:r>
            <a:r>
              <a:rPr lang="en-US" dirty="0"/>
              <a:t>reads aloud; other students can have a 1-minute doodle break or read with muted microphone 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Teacher version </a:t>
            </a:r>
            <a:r>
              <a:rPr lang="en-US" dirty="0"/>
              <a:t>to score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D7219-E6E5-4162-93E8-28354AC0EB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9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Century Gothic" panose="020B0502020202020204" pitchFamily="34" charset="0"/>
              </a:rPr>
              <a:t>em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04104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non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29603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over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69647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mis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72426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sub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79439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pre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27550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inter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51817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fore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74768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de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10641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trans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13801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9F814E0-E364-4B40-BF03-4C1A691B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super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55031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semi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84013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anti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61230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mid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90844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1522238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under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81506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B67628-8118-42B1-873E-E4679C9C03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6" y="2083401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4481E-CC13-46B7-9562-F0C04AD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8" t="16204" r="13908" b="24099"/>
          <a:stretch/>
        </p:blipFill>
        <p:spPr>
          <a:xfrm>
            <a:off x="2186152" y="1974468"/>
            <a:ext cx="4771696" cy="30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C8047-71A4-5045-99F4-AE84D53D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3" y="363922"/>
            <a:ext cx="9144000" cy="5543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CFFD3-1FB8-1945-BD3F-64E0C9ECF2C3}"/>
              </a:ext>
            </a:extLst>
          </p:cNvPr>
          <p:cNvSpPr txBox="1"/>
          <p:nvPr/>
        </p:nvSpPr>
        <p:spPr>
          <a:xfrm>
            <a:off x="285008" y="950890"/>
            <a:ext cx="237506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bio (life)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chrono(time)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hydro (water)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phono (light)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tele (distant)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thermo (heat)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C40BB-2BBB-F741-8FFE-F3E272BBBC5E}"/>
              </a:ext>
            </a:extLst>
          </p:cNvPr>
          <p:cNvSpPr txBox="1"/>
          <p:nvPr/>
        </p:nvSpPr>
        <p:spPr>
          <a:xfrm>
            <a:off x="2885704" y="1198716"/>
            <a:ext cx="33369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scope</a:t>
            </a:r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1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watch or 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54018-9163-7D40-9829-03FB58611C51}"/>
              </a:ext>
            </a:extLst>
          </p:cNvPr>
          <p:cNvSpPr txBox="1"/>
          <p:nvPr/>
        </p:nvSpPr>
        <p:spPr>
          <a:xfrm>
            <a:off x="6448301" y="950890"/>
            <a:ext cx="237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entury Gothic" panose="020B0502020202020204" pitchFamily="34" charset="0"/>
              </a:rPr>
              <a:t>ic</a:t>
            </a:r>
            <a:r>
              <a:rPr lang="en-US" sz="2400" b="1" dirty="0">
                <a:latin typeface="Century Gothic" panose="020B0502020202020204" pitchFamily="34" charset="0"/>
              </a:rPr>
              <a:t> (relating to)</a:t>
            </a: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1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B73074-021B-4A58-AA1C-9D170FC040EC}"/>
              </a:ext>
            </a:extLst>
          </p:cNvPr>
          <p:cNvSpPr txBox="1">
            <a:spLocks/>
          </p:cNvSpPr>
          <p:nvPr/>
        </p:nvSpPr>
        <p:spPr>
          <a:xfrm>
            <a:off x="0" y="2212976"/>
            <a:ext cx="9144000" cy="2701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 – Prefixes </a:t>
            </a:r>
          </a:p>
          <a:p>
            <a:pPr algn="ctr"/>
            <a:endParaRPr lang="en-US" sz="3600" b="1" dirty="0">
              <a:solidFill>
                <a:srgbClr val="22409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B67628-8118-42B1-873E-E4679C9C03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6" y="2083401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915350-4052-42FE-A6D2-ECF8D10A8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7" y="3429000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FD1A6-8446-4C55-85CA-20AD9831D42D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mage result for dry erase marker">
            <a:extLst>
              <a:ext uri="{FF2B5EF4-FFF2-40B4-BE49-F238E27FC236}">
                <a16:creationId xmlns:a16="http://schemas.microsoft.com/office/drawing/2014/main" id="{C1E7B217-91A0-422D-93BD-D89F1E53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90" y="2793484"/>
            <a:ext cx="2184015" cy="12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81E0C-B578-4A72-91D0-F97F36C3B108}"/>
              </a:ext>
            </a:extLst>
          </p:cNvPr>
          <p:cNvSpPr txBox="1"/>
          <p:nvPr/>
        </p:nvSpPr>
        <p:spPr>
          <a:xfrm>
            <a:off x="2895806" y="2683836"/>
            <a:ext cx="216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B67628-8118-42B1-873E-E4679C9C03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6" y="2083401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915350-4052-42FE-A6D2-ECF8D10A8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7" y="3429000"/>
            <a:ext cx="536275" cy="53627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A97F548-8D91-4FB9-9AF4-312C830DF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4" y="486987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8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C892BD-3375-4B71-8392-82F6922C0BD2}"/>
              </a:ext>
            </a:extLst>
          </p:cNvPr>
          <p:cNvGrpSpPr/>
          <p:nvPr/>
        </p:nvGrpSpPr>
        <p:grpSpPr>
          <a:xfrm>
            <a:off x="1329178" y="33375"/>
            <a:ext cx="6975836" cy="6791250"/>
            <a:chOff x="1329178" y="33375"/>
            <a:chExt cx="6975836" cy="67912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19BE46-4B41-4638-82F0-2924F7612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217" t="22004" r="21547" b="7984"/>
            <a:stretch/>
          </p:blipFill>
          <p:spPr>
            <a:xfrm rot="16200000">
              <a:off x="1176375" y="186178"/>
              <a:ext cx="6791250" cy="64856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FE5F8F-F078-4AC3-B2C9-35DDBF1C7CA7}"/>
                </a:ext>
              </a:extLst>
            </p:cNvPr>
            <p:cNvSpPr/>
            <p:nvPr/>
          </p:nvSpPr>
          <p:spPr>
            <a:xfrm>
              <a:off x="6617616" y="952107"/>
              <a:ext cx="1687398" cy="4336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3F50CD-66F3-4490-9DF0-A8BD08D12B60}"/>
                </a:ext>
              </a:extLst>
            </p:cNvPr>
            <p:cNvSpPr/>
            <p:nvPr/>
          </p:nvSpPr>
          <p:spPr>
            <a:xfrm>
              <a:off x="7456602" y="1690540"/>
              <a:ext cx="688157" cy="5011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8826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C6B23-9764-48F7-8078-E698E42A2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3" t="20905" r="18041" b="8900"/>
          <a:stretch/>
        </p:blipFill>
        <p:spPr>
          <a:xfrm rot="16200000">
            <a:off x="1168949" y="1197204"/>
            <a:ext cx="6806101" cy="4463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019750-3B82-4164-9F4E-BE0EC6A362DF}"/>
              </a:ext>
            </a:extLst>
          </p:cNvPr>
          <p:cNvSpPr/>
          <p:nvPr/>
        </p:nvSpPr>
        <p:spPr>
          <a:xfrm>
            <a:off x="6873390" y="166821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0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269E9-B729-4B90-B2D1-7D47DFE11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8" t="21638" r="18454" b="9450"/>
          <a:stretch/>
        </p:blipFill>
        <p:spPr>
          <a:xfrm rot="16200000">
            <a:off x="1137390" y="1188674"/>
            <a:ext cx="6869219" cy="44918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60B112-8177-4859-92A8-E600BBBF9573}"/>
              </a:ext>
            </a:extLst>
          </p:cNvPr>
          <p:cNvSpPr/>
          <p:nvPr/>
        </p:nvSpPr>
        <p:spPr>
          <a:xfrm>
            <a:off x="6873390" y="166821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4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B67628-8118-42B1-873E-E4679C9C03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6" y="2083401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915350-4052-42FE-A6D2-ECF8D10A8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7" y="3429000"/>
            <a:ext cx="536275" cy="53627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A97F548-8D91-4FB9-9AF4-312C830DF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4" y="4869876"/>
            <a:ext cx="536275" cy="536275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D73CE51-4968-4BB8-BF9F-447829BEB7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48" y="714223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375" y="185756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8375" y="1850433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8375" y="3515110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 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8375" y="5179787"/>
            <a:ext cx="1447832" cy="14465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19199B"/>
                </a:solidFill>
                <a:latin typeface="Century Gothic" panose="020B0502020202020204" pitchFamily="34" charset="0"/>
              </a:rPr>
              <a:t> 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927" y="300703"/>
            <a:ext cx="42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C</a:t>
            </a:r>
            <a:r>
              <a:rPr lang="en-US" sz="3200" dirty="0">
                <a:latin typeface="Century Gothic" panose="020B0502020202020204" pitchFamily="34" charset="0"/>
              </a:rPr>
              <a:t>apitalization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6208" y="1955265"/>
            <a:ext cx="441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Appearance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8926" y="3653424"/>
            <a:ext cx="428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P</a:t>
            </a:r>
            <a:r>
              <a:rPr lang="en-US" sz="3200" dirty="0">
                <a:latin typeface="Century Gothic" panose="020B0502020202020204" pitchFamily="34" charset="0"/>
              </a:rPr>
              <a:t>unctuation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207" y="5532781"/>
            <a:ext cx="419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entury Gothic" panose="020B0502020202020204" pitchFamily="34" charset="0"/>
              </a:rPr>
              <a:t>S</a:t>
            </a:r>
            <a:r>
              <a:rPr lang="en-US" sz="3200" dirty="0">
                <a:latin typeface="Century Gothic" panose="020B0502020202020204" pitchFamily="34" charset="0"/>
              </a:rPr>
              <a:t>pelling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6208" y="1006277"/>
            <a:ext cx="433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he dog runs.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9345" y="4277172"/>
            <a:ext cx="244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.   ?   !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37BB1B-645D-413C-9774-12D1958B8146}"/>
              </a:ext>
            </a:extLst>
          </p:cNvPr>
          <p:cNvSpPr txBox="1"/>
          <p:nvPr/>
        </p:nvSpPr>
        <p:spPr>
          <a:xfrm>
            <a:off x="4710622" y="2613708"/>
            <a:ext cx="433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My sentence looks great!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9EEFF-0045-42DA-A2D5-C854483D1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9" t="46775" r="45828" b="8533"/>
          <a:stretch/>
        </p:blipFill>
        <p:spPr>
          <a:xfrm>
            <a:off x="83891" y="2111604"/>
            <a:ext cx="3009998" cy="20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un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154105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77DFA-C220-4262-92D8-62529507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8" t="14095" r="12808" b="24382"/>
          <a:stretch/>
        </p:blipFill>
        <p:spPr>
          <a:xfrm>
            <a:off x="4746661" y="3429000"/>
            <a:ext cx="4150760" cy="3164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0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99B19-BFE8-4180-B133-399B7E30A1FB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40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Grade Sample 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42C24-B465-4074-9F31-43F2C5E6B496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29BB-A700-4F71-B2FD-56F5BDA35181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F66E6F-D778-4021-9911-598368C2D652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D90BF-9482-407D-A998-42EB950744A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71988-2DAF-4B5C-87FB-A71097A1C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9A72A-F4C9-4D7C-8F0E-A22BBE8E3635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146CF6-123B-4E64-9272-D9634A5DD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A6C78-5A27-4BF3-9F4A-382C1321058E}"/>
              </a:ext>
            </a:extLst>
          </p:cNvPr>
          <p:cNvGrpSpPr/>
          <p:nvPr/>
        </p:nvGrpSpPr>
        <p:grpSpPr>
          <a:xfrm>
            <a:off x="173447" y="527674"/>
            <a:ext cx="2375004" cy="1131759"/>
            <a:chOff x="242812" y="4186518"/>
            <a:chExt cx="2375004" cy="11317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3B6579-63C0-4348-AC48-8B72C5CD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75B15D-846F-4895-BFA7-086C78B0A77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C9102A-2EE9-4A5B-A296-E2287C1DB83A}"/>
              </a:ext>
            </a:extLst>
          </p:cNvPr>
          <p:cNvGrpSpPr/>
          <p:nvPr/>
        </p:nvGrpSpPr>
        <p:grpSpPr>
          <a:xfrm>
            <a:off x="2757228" y="532748"/>
            <a:ext cx="2388994" cy="1131759"/>
            <a:chOff x="3922790" y="4295340"/>
            <a:chExt cx="2388994" cy="11317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3DB05D-4029-48C7-90D0-6E23B5BF2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2C9D9-9362-4DC2-BD87-B420375958EC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9DE2D-B67C-4C45-AC0A-ACA7142F7332}"/>
              </a:ext>
            </a:extLst>
          </p:cNvPr>
          <p:cNvGrpSpPr/>
          <p:nvPr/>
        </p:nvGrpSpPr>
        <p:grpSpPr>
          <a:xfrm>
            <a:off x="193067" y="1882123"/>
            <a:ext cx="2373237" cy="1131758"/>
            <a:chOff x="3959328" y="5451195"/>
            <a:chExt cx="2373237" cy="11317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16EF27-ECDB-4774-9A07-76FEFE08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8C7B56-2955-4DB5-A4B3-1FFE8001A9DA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4D173-C6FF-488C-AE12-03310252B632}"/>
              </a:ext>
            </a:extLst>
          </p:cNvPr>
          <p:cNvGrpSpPr/>
          <p:nvPr/>
        </p:nvGrpSpPr>
        <p:grpSpPr>
          <a:xfrm>
            <a:off x="193067" y="3245146"/>
            <a:ext cx="2396050" cy="1101147"/>
            <a:chOff x="3373974" y="4253775"/>
            <a:chExt cx="2396050" cy="110114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58843FA-91BA-4B0D-B1EC-955AF6D8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A1E6F8-3F1B-43E1-A98D-7295D1FBA982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C0BC1-531E-4709-A983-5ADA55BB65A0}"/>
              </a:ext>
            </a:extLst>
          </p:cNvPr>
          <p:cNvGrpSpPr/>
          <p:nvPr/>
        </p:nvGrpSpPr>
        <p:grpSpPr>
          <a:xfrm>
            <a:off x="2761014" y="1882123"/>
            <a:ext cx="2396049" cy="1131759"/>
            <a:chOff x="3915735" y="1624661"/>
            <a:chExt cx="2396049" cy="113175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011AEB8-5498-45FE-A0E9-CF39CAB06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A9D919-28D3-4C35-BB45-41011706D8D5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A1F1D-DFB0-42AE-B91B-5AF22477DDC0}"/>
              </a:ext>
            </a:extLst>
          </p:cNvPr>
          <p:cNvGrpSpPr/>
          <p:nvPr/>
        </p:nvGrpSpPr>
        <p:grpSpPr>
          <a:xfrm>
            <a:off x="173447" y="4577558"/>
            <a:ext cx="2370904" cy="1159968"/>
            <a:chOff x="197382" y="274998"/>
            <a:chExt cx="2370904" cy="11599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A8DF4-3CBA-4BF3-B504-51114F760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C56CB2-FDC9-4222-BB3C-791A86AD8AE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DE916C-A673-4C83-A653-04EABF815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5" y="714224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EB67628-8118-42B1-873E-E4679C9C03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6" y="2083401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915350-4052-42FE-A6D2-ECF8D10A8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7" y="3429000"/>
            <a:ext cx="536275" cy="53627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A97F548-8D91-4FB9-9AF4-312C830DF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4" y="4869876"/>
            <a:ext cx="536275" cy="536275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D73CE51-4968-4BB8-BF9F-447829BEB7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48" y="714223"/>
            <a:ext cx="536275" cy="536275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8015323F-683B-45CB-A9B3-B9483A08E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95" y="2083401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3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re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8176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in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74626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Century Gothic" panose="020B0502020202020204" pitchFamily="34" charset="0"/>
              </a:rPr>
              <a:t>im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84281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dis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89888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Century Gothic" panose="020B0502020202020204" pitchFamily="34" charset="0"/>
              </a:rPr>
              <a:t>en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04104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367</Words>
  <Application>Microsoft Office PowerPoint</Application>
  <PresentationFormat>On-screen Show (4:3)</PresentationFormat>
  <Paragraphs>112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55</cp:revision>
  <dcterms:created xsi:type="dcterms:W3CDTF">2020-03-28T18:41:51Z</dcterms:created>
  <dcterms:modified xsi:type="dcterms:W3CDTF">2020-03-30T20:34:07Z</dcterms:modified>
</cp:coreProperties>
</file>