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5" r:id="rId3"/>
    <p:sldId id="260" r:id="rId4"/>
    <p:sldId id="266" r:id="rId5"/>
    <p:sldId id="267" r:id="rId6"/>
    <p:sldId id="57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9"/>
    <p:restoredTop sz="78685" autoAdjust="0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9022-9DD6-4F24-B768-1F3ED42377B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82EA-A344-40A4-AD44-DEDA5DCF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82EA-A344-40A4-AD44-DEDA5DCF8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E82EA-A344-40A4-AD44-DEDA5DCF80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D7219-E6E5-4162-93E8-28354AC0EB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4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E147-65E6-E942-8D34-EADBB92ED61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7811-B3CF-964D-86FA-903A2A638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DB95E-D0B5-5A44-9E12-7CC06566F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423159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18.png"/><Relationship Id="rId5" Type="http://schemas.openxmlformats.org/officeDocument/2006/relationships/image" Target="../media/image10.jp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428BFE-9C86-3F49-8994-5B4879AA1C42}"/>
              </a:ext>
            </a:extLst>
          </p:cNvPr>
          <p:cNvSpPr txBox="1"/>
          <p:nvPr/>
        </p:nvSpPr>
        <p:spPr>
          <a:xfrm>
            <a:off x="767571" y="902044"/>
            <a:ext cx="800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3DC4"/>
                </a:solidFill>
                <a:latin typeface="Century Gothic" panose="020B0502020202020204" pitchFamily="34" charset="0"/>
              </a:rPr>
              <a:t>Expectations Clipart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69EDF-F8AA-5A49-9827-63E3F7F1FDA6}"/>
              </a:ext>
            </a:extLst>
          </p:cNvPr>
          <p:cNvSpPr txBox="1"/>
          <p:nvPr/>
        </p:nvSpPr>
        <p:spPr>
          <a:xfrm>
            <a:off x="580961" y="2248523"/>
            <a:ext cx="8000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It is important to establish and teach positively stated behavioral expectations during your first virtual instruction session. With virtual teaching, it may take longer to teach and practice expectations than in a classroom setting, so be prepared to repeat your explanations and practice expected behaviors a few extra times.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Reviewing and reinforcing behavioral expectations throughout lessons helps students consistently engage in appropriate behaviors.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When establishing your behavioral expectations, you should determine what behaviors will result in high levels of student engagement and a positive virtual learning environment.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These expectations should be clear and as concise as possible. </a:t>
            </a:r>
          </a:p>
          <a:p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27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428BFE-9C86-3F49-8994-5B4879AA1C42}"/>
              </a:ext>
            </a:extLst>
          </p:cNvPr>
          <p:cNvSpPr txBox="1"/>
          <p:nvPr/>
        </p:nvSpPr>
        <p:spPr>
          <a:xfrm>
            <a:off x="767571" y="902044"/>
            <a:ext cx="800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3DC4"/>
                </a:solidFill>
                <a:latin typeface="Century Gothic" panose="020B0502020202020204" pitchFamily="34" charset="0"/>
              </a:rPr>
              <a:t>Expectations Clipart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69EDF-F8AA-5A49-9827-63E3F7F1FDA6}"/>
              </a:ext>
            </a:extLst>
          </p:cNvPr>
          <p:cNvSpPr txBox="1"/>
          <p:nvPr/>
        </p:nvSpPr>
        <p:spPr>
          <a:xfrm>
            <a:off x="517135" y="2248523"/>
            <a:ext cx="81097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Some students may benefit from visuals for these expectations. Use this clipart as a visual support when teaching and reviewing expectations throughout your lesson. 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Choose/establish what expectations you want to teach/reinforce.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Choose positive language to state these expectations.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Add clipart to support students’ understanding of these expectations (you will need to resize to fit on your slide).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9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4E9F9C85-992D-4B78-AAFC-1DA89622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31" y="4006118"/>
            <a:ext cx="2107538" cy="2107538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9EC3DB16-A8ED-4C6B-A270-FF2B0465F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969" y="658619"/>
            <a:ext cx="2107538" cy="210753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3DD99197-4D89-4A66-8540-CBDF2F185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70" y="4016434"/>
            <a:ext cx="2107538" cy="2107538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A050CA4C-4F6F-49C7-85E8-7A789CC24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70" y="734029"/>
            <a:ext cx="2107538" cy="2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432E6094-76BF-454F-BEEB-2116C4D9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47" y="4077699"/>
            <a:ext cx="1889268" cy="1889268"/>
          </a:xfrm>
          <a:prstGeom prst="rect">
            <a:avLst/>
          </a:prstGeom>
        </p:spPr>
      </p:pic>
      <p:pic>
        <p:nvPicPr>
          <p:cNvPr id="11" name="Picture 10" descr="A picture containing fruit&#10;&#10;Description automatically generated">
            <a:extLst>
              <a:ext uri="{FF2B5EF4-FFF2-40B4-BE49-F238E27FC236}">
                <a16:creationId xmlns:a16="http://schemas.microsoft.com/office/drawing/2014/main" id="{6E406330-0C3E-4D95-A438-6696A87B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440" y="533085"/>
            <a:ext cx="2540082" cy="2378051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0512D422-38AA-4DEA-AC7E-B212C4F61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03" y="4077699"/>
            <a:ext cx="2476357" cy="2107538"/>
          </a:xfrm>
          <a:prstGeom prst="rect">
            <a:avLst/>
          </a:prstGeom>
        </p:spPr>
      </p:pic>
      <p:pic>
        <p:nvPicPr>
          <p:cNvPr id="15" name="Picture 1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86655F41-302B-468C-94D1-00D475A40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04" y="736927"/>
            <a:ext cx="2476357" cy="2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78E445A-759C-48DB-8627-F2D0D7AA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54" y="4069686"/>
            <a:ext cx="2602810" cy="210753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0F0830F-2481-4586-A2A4-E21DA102E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54" y="680776"/>
            <a:ext cx="2602810" cy="2107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C5CBD-10AC-40F2-BE35-C4449E1A25C4}"/>
              </a:ext>
            </a:extLst>
          </p:cNvPr>
          <p:cNvSpPr txBox="1"/>
          <p:nvPr/>
        </p:nvSpPr>
        <p:spPr>
          <a:xfrm>
            <a:off x="4801172" y="680776"/>
            <a:ext cx="4057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C4"/>
                </a:solidFill>
                <a:latin typeface="Century Gothic" panose="020B0502020202020204" pitchFamily="34" charset="0"/>
              </a:rPr>
              <a:t>Example Expectations: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Stay in your learning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Follow teacher directions the first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Raise a quiet 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Have materials nearby.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ACC3F-0F2F-4A98-B1D8-39CC8818D288}"/>
              </a:ext>
            </a:extLst>
          </p:cNvPr>
          <p:cNvSpPr txBox="1"/>
          <p:nvPr/>
        </p:nvSpPr>
        <p:spPr>
          <a:xfrm>
            <a:off x="4801172" y="3757351"/>
            <a:ext cx="40570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DC4"/>
                </a:solidFill>
                <a:latin typeface="Century Gothic" panose="020B0502020202020204" pitchFamily="34" charset="0"/>
              </a:rPr>
              <a:t>Tip: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Reinforce behavioral expectations by using behavior-specific praise.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9FB94BBE-243E-4615-B2C1-59CB9634F524}"/>
              </a:ext>
            </a:extLst>
          </p:cNvPr>
          <p:cNvSpPr/>
          <p:nvPr/>
        </p:nvSpPr>
        <p:spPr>
          <a:xfrm>
            <a:off x="5153025" y="5498366"/>
            <a:ext cx="2819400" cy="1066800"/>
          </a:xfrm>
          <a:prstGeom prst="wedgeEllipseCallout">
            <a:avLst>
              <a:gd name="adj1" fmla="val 33897"/>
              <a:gd name="adj2" fmla="val -6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 for raising a quiet hand!</a:t>
            </a:r>
          </a:p>
        </p:txBody>
      </p:sp>
    </p:spTree>
    <p:extLst>
      <p:ext uri="{BB962C8B-B14F-4D97-AF65-F5344CB8AC3E}">
        <p14:creationId xmlns:p14="http://schemas.microsoft.com/office/powerpoint/2010/main" val="66361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224624" y="182386"/>
            <a:ext cx="5171842" cy="8630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Our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8E6F8-86C9-4A87-B8BE-993E0AF9AAB7}"/>
              </a:ext>
            </a:extLst>
          </p:cNvPr>
          <p:cNvSpPr txBox="1"/>
          <p:nvPr/>
        </p:nvSpPr>
        <p:spPr>
          <a:xfrm>
            <a:off x="6210534" y="575502"/>
            <a:ext cx="280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Look at the camera.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829C9-F2C1-47CD-A531-6784C8BA1217}"/>
              </a:ext>
            </a:extLst>
          </p:cNvPr>
          <p:cNvSpPr txBox="1"/>
          <p:nvPr/>
        </p:nvSpPr>
        <p:spPr>
          <a:xfrm>
            <a:off x="6073320" y="2287804"/>
            <a:ext cx="307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Follow teacher directions the first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9EEA4-3390-4BE3-8C6B-552A4756D28E}"/>
              </a:ext>
            </a:extLst>
          </p:cNvPr>
          <p:cNvSpPr txBox="1"/>
          <p:nvPr/>
        </p:nvSpPr>
        <p:spPr>
          <a:xfrm>
            <a:off x="6115795" y="4884324"/>
            <a:ext cx="302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Raise a quiet hand.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72EF96-7B95-4BF4-BDAC-8C5D87F4F12D}"/>
              </a:ext>
            </a:extLst>
          </p:cNvPr>
          <p:cNvGrpSpPr/>
          <p:nvPr/>
        </p:nvGrpSpPr>
        <p:grpSpPr>
          <a:xfrm>
            <a:off x="345553" y="2785932"/>
            <a:ext cx="2374796" cy="1131759"/>
            <a:chOff x="242812" y="4186518"/>
            <a:chExt cx="2374796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BA6F02-1B71-4D50-BFE9-EDEBD41B1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A8B72E-24FB-4E71-9491-E8A97B8BEC07}"/>
                </a:ext>
              </a:extLst>
            </p:cNvPr>
            <p:cNvSpPr/>
            <p:nvPr/>
          </p:nvSpPr>
          <p:spPr>
            <a:xfrm>
              <a:off x="2149056" y="450660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7E1F18BE-83FE-4D96-B5E9-AAF40856E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96" y="3304781"/>
            <a:ext cx="1493509" cy="1209319"/>
          </a:xfrm>
          <a:prstGeom prst="rect">
            <a:avLst/>
          </a:prstGeom>
        </p:spPr>
      </p:pic>
      <p:pic>
        <p:nvPicPr>
          <p:cNvPr id="26" name="Picture 25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94751594-3A25-4A03-AC17-D50466096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30" y="953600"/>
            <a:ext cx="1329817" cy="1131759"/>
          </a:xfrm>
          <a:prstGeom prst="rect">
            <a:avLst/>
          </a:prstGeom>
        </p:spPr>
      </p:pic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AA508F8F-7508-4137-911B-AC50B1D6A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00" y="5273019"/>
            <a:ext cx="1287328" cy="128732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40F46B-2E00-4709-923D-2C1960C3DE63}"/>
              </a:ext>
            </a:extLst>
          </p:cNvPr>
          <p:cNvSpPr/>
          <p:nvPr/>
        </p:nvSpPr>
        <p:spPr>
          <a:xfrm>
            <a:off x="6030955" y="0"/>
            <a:ext cx="6823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7C61C3-F5B4-4334-B7C8-BD082CF51C3B}"/>
              </a:ext>
            </a:extLst>
          </p:cNvPr>
          <p:cNvGrpSpPr/>
          <p:nvPr/>
        </p:nvGrpSpPr>
        <p:grpSpPr>
          <a:xfrm>
            <a:off x="3251714" y="4193000"/>
            <a:ext cx="2388993" cy="1131759"/>
            <a:chOff x="3922791" y="4295340"/>
            <a:chExt cx="2388993" cy="113175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3972626-0791-4AA4-98E9-D76E45335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45" t="22567" r="73631" b="55429"/>
            <a:stretch/>
          </p:blipFill>
          <p:spPr>
            <a:xfrm>
              <a:off x="3922791" y="4295340"/>
              <a:ext cx="1658042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EBC30-B2F1-4E28-B0D8-7E92BA622FC5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0A126-9A6B-456C-8502-893DEA4D3F92}"/>
              </a:ext>
            </a:extLst>
          </p:cNvPr>
          <p:cNvGrpSpPr/>
          <p:nvPr/>
        </p:nvGrpSpPr>
        <p:grpSpPr>
          <a:xfrm>
            <a:off x="3233007" y="1294528"/>
            <a:ext cx="2373237" cy="1157496"/>
            <a:chOff x="193067" y="1856385"/>
            <a:chExt cx="2373237" cy="11574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BB5AEF-5B1F-4761-B9FE-68DA6FA0DBFD}"/>
                </a:ext>
              </a:extLst>
            </p:cNvPr>
            <p:cNvSpPr/>
            <p:nvPr/>
          </p:nvSpPr>
          <p:spPr>
            <a:xfrm>
              <a:off x="2097752" y="217690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9D43C2-0DBC-474F-B02A-AB847DAEB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95" t="43813" r="70631" b="30351"/>
            <a:stretch/>
          </p:blipFill>
          <p:spPr>
            <a:xfrm>
              <a:off x="193067" y="1856385"/>
              <a:ext cx="1710325" cy="11574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B1779B-D5F1-492F-96BB-3D1363375B56}"/>
              </a:ext>
            </a:extLst>
          </p:cNvPr>
          <p:cNvGrpSpPr/>
          <p:nvPr/>
        </p:nvGrpSpPr>
        <p:grpSpPr>
          <a:xfrm>
            <a:off x="3219280" y="2783965"/>
            <a:ext cx="2386964" cy="1159968"/>
            <a:chOff x="3219280" y="2783965"/>
            <a:chExt cx="2386964" cy="115996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2E128B9-6F4A-4BFF-9447-5AB8406B4A63}"/>
                </a:ext>
              </a:extLst>
            </p:cNvPr>
            <p:cNvGrpSpPr/>
            <p:nvPr/>
          </p:nvGrpSpPr>
          <p:grpSpPr>
            <a:xfrm>
              <a:off x="3219280" y="2783965"/>
              <a:ext cx="2386964" cy="1159968"/>
              <a:chOff x="3219280" y="2783965"/>
              <a:chExt cx="2386964" cy="11599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A8F0D84-7CD6-44E9-878E-EA12129090F7}"/>
                  </a:ext>
                </a:extLst>
              </p:cNvPr>
              <p:cNvSpPr/>
              <p:nvPr/>
            </p:nvSpPr>
            <p:spPr>
              <a:xfrm>
                <a:off x="5137692" y="3106016"/>
                <a:ext cx="468552" cy="442776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746D21F0-D1BE-41DD-9354-A3F2106A26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4584" t="15652" r="24359" b="21122"/>
              <a:stretch/>
            </p:blipFill>
            <p:spPr>
              <a:xfrm>
                <a:off x="3219280" y="2783965"/>
                <a:ext cx="1690475" cy="115996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CADBFE-8C0E-4511-8176-0465C8869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933" t="43943" r="80019" b="34691"/>
            <a:stretch/>
          </p:blipFill>
          <p:spPr>
            <a:xfrm>
              <a:off x="3241474" y="2785307"/>
              <a:ext cx="1606281" cy="113238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CEEF01-2943-4208-9856-B2B74C95D09F}"/>
              </a:ext>
            </a:extLst>
          </p:cNvPr>
          <p:cNvGrpSpPr/>
          <p:nvPr/>
        </p:nvGrpSpPr>
        <p:grpSpPr>
          <a:xfrm>
            <a:off x="347335" y="4193000"/>
            <a:ext cx="2375040" cy="1131759"/>
            <a:chOff x="347335" y="4193000"/>
            <a:chExt cx="2375040" cy="11317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994C8F-463E-451C-877C-509AF6FF8F42}"/>
                </a:ext>
              </a:extLst>
            </p:cNvPr>
            <p:cNvGrpSpPr/>
            <p:nvPr/>
          </p:nvGrpSpPr>
          <p:grpSpPr>
            <a:xfrm>
              <a:off x="347335" y="4193000"/>
              <a:ext cx="2375040" cy="1131759"/>
              <a:chOff x="3968699" y="312377"/>
              <a:chExt cx="2375040" cy="113175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C5DE7B5-AC6C-47E8-9341-F9141705A6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43" t="41184" r="73033" b="36375"/>
              <a:stretch/>
            </p:blipFill>
            <p:spPr>
              <a:xfrm>
                <a:off x="3968699" y="312377"/>
                <a:ext cx="1693889" cy="113175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D52C5B-D296-4643-8A5A-FD58C2C357C5}"/>
                  </a:ext>
                </a:extLst>
              </p:cNvPr>
              <p:cNvSpPr/>
              <p:nvPr/>
            </p:nvSpPr>
            <p:spPr>
              <a:xfrm>
                <a:off x="5875187" y="616543"/>
                <a:ext cx="468552" cy="442776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97AE50-8FC0-4DE0-99CF-0714685F0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992" t="71522" r="79836" b="6661"/>
            <a:stretch/>
          </p:blipFill>
          <p:spPr>
            <a:xfrm>
              <a:off x="430015" y="4211157"/>
              <a:ext cx="1532816" cy="109544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6C62A7-BDB9-4DAB-B10C-18FF4ECAC86B}"/>
              </a:ext>
            </a:extLst>
          </p:cNvPr>
          <p:cNvGrpSpPr/>
          <p:nvPr/>
        </p:nvGrpSpPr>
        <p:grpSpPr>
          <a:xfrm>
            <a:off x="345553" y="1355438"/>
            <a:ext cx="2381191" cy="1131759"/>
            <a:chOff x="345553" y="1355438"/>
            <a:chExt cx="2381191" cy="11317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76661F-82D8-44D9-90C3-02A1002923FF}"/>
                </a:ext>
              </a:extLst>
            </p:cNvPr>
            <p:cNvGrpSpPr/>
            <p:nvPr/>
          </p:nvGrpSpPr>
          <p:grpSpPr>
            <a:xfrm>
              <a:off x="345553" y="1355438"/>
              <a:ext cx="2381191" cy="1131759"/>
              <a:chOff x="243843" y="316561"/>
              <a:chExt cx="2381191" cy="11317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7CCFAB-6B37-4B4E-9D9C-468700D9FC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7738" t="44789" r="73276" b="33207"/>
              <a:stretch/>
            </p:blipFill>
            <p:spPr>
              <a:xfrm>
                <a:off x="243843" y="316561"/>
                <a:ext cx="1693888" cy="113175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047C65-5388-4CFB-A288-C42A162A737A}"/>
                  </a:ext>
                </a:extLst>
              </p:cNvPr>
              <p:cNvSpPr/>
              <p:nvPr/>
            </p:nvSpPr>
            <p:spPr>
              <a:xfrm>
                <a:off x="2156482" y="672009"/>
                <a:ext cx="468552" cy="442776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608568-AC8A-45CB-AAE2-62AE746EC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0716" t="11010" r="14076" b="21979"/>
            <a:stretch/>
          </p:blipFill>
          <p:spPr>
            <a:xfrm>
              <a:off x="388538" y="1364221"/>
              <a:ext cx="1631897" cy="111419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B479AC5-9225-444B-8E6F-525C3B7DD320}"/>
              </a:ext>
            </a:extLst>
          </p:cNvPr>
          <p:cNvSpPr txBox="1"/>
          <p:nvPr/>
        </p:nvSpPr>
        <p:spPr>
          <a:xfrm>
            <a:off x="901141" y="5565201"/>
            <a:ext cx="363841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See Visual Schedule Resource</a:t>
            </a:r>
          </a:p>
        </p:txBody>
      </p: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</TotalTime>
  <Words>248</Words>
  <Application>Microsoft Office PowerPoint</Application>
  <PresentationFormat>On-screen Show (4:3)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Valentina Contesse</cp:lastModifiedBy>
  <cp:revision>38</cp:revision>
  <dcterms:created xsi:type="dcterms:W3CDTF">2020-04-08T16:41:31Z</dcterms:created>
  <dcterms:modified xsi:type="dcterms:W3CDTF">2020-08-13T18:04:56Z</dcterms:modified>
</cp:coreProperties>
</file>